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61" r:id="rId5"/>
    <p:sldId id="262" r:id="rId6"/>
    <p:sldId id="268" r:id="rId7"/>
    <p:sldId id="269" r:id="rId8"/>
    <p:sldId id="263" r:id="rId9"/>
    <p:sldId id="264" r:id="rId10"/>
    <p:sldId id="265" r:id="rId11"/>
    <p:sldId id="266" r:id="rId12"/>
    <p:sldId id="270" r:id="rId13"/>
    <p:sldId id="271" r:id="rId1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1915200" y="1788480"/>
            <a:ext cx="8361000" cy="20977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89000"/>
              </a:lnSpc>
            </a:pPr>
            <a:r>
              <a:rPr lang="ru-RU" sz="7200" b="0" strike="noStrike" cap="all" spc="-1">
                <a:solidFill>
                  <a:srgbClr val="0B6120"/>
                </a:solidFill>
                <a:latin typeface="Franklin Gothic Book"/>
              </a:rPr>
              <a:t>Образец заголовка</a:t>
            </a:r>
            <a:endParaRPr lang="ru-RU" sz="72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752760" y="6453360"/>
            <a:ext cx="1607760" cy="404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662B5AE-CB5D-4F8C-8466-3ED903518F4A}" type="datetime">
              <a:rPr lang="ru-RU" sz="1200" b="0" strike="noStrike" spc="-1">
                <a:solidFill>
                  <a:srgbClr val="0B6120"/>
                </a:solidFill>
                <a:latin typeface="Franklin Gothic Book"/>
              </a:rPr>
              <a:t>29.12.2022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84080" y="6453360"/>
            <a:ext cx="7022880" cy="404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9830520" y="6453360"/>
            <a:ext cx="1595880" cy="404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B9FACC2-8A93-4C69-9BF5-9E9B52E09972}" type="slidenum">
              <a:rPr lang="ru-RU" sz="1200" b="0" strike="noStrike" spc="-1">
                <a:solidFill>
                  <a:srgbClr val="0B6120"/>
                </a:solidFill>
                <a:latin typeface="Franklin Gothic Book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52760" y="744120"/>
            <a:ext cx="10673640" cy="5349600"/>
            <a:chOff x="752760" y="744120"/>
            <a:chExt cx="10673640" cy="5349600"/>
          </a:xfrm>
        </p:grpSpPr>
        <p:sp>
          <p:nvSpPr>
            <p:cNvPr id="6" name="CustomShape 7"/>
            <p:cNvSpPr/>
            <p:nvPr/>
          </p:nvSpPr>
          <p:spPr>
            <a:xfrm>
              <a:off x="8151840" y="1685520"/>
              <a:ext cx="3274560" cy="4408200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flipH="1" flipV="1">
              <a:off x="752400" y="743760"/>
              <a:ext cx="3275280" cy="4408200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B6120"/>
                </a:solidFill>
                <a:latin typeface="Franklin Gothic Book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B6120"/>
                </a:solidFill>
                <a:latin typeface="Franklin Gothic Book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i="1" strike="noStrike" spc="-1">
                <a:solidFill>
                  <a:srgbClr val="0B6120"/>
                </a:solidFill>
                <a:latin typeface="Franklin Gothic Book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B6120"/>
                </a:solidFill>
                <a:latin typeface="Franklin Gothic Book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B6120"/>
                </a:solidFill>
                <a:latin typeface="Franklin Gothic Book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B6120"/>
                </a:solidFill>
                <a:latin typeface="Franklin Gothic Book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B6120"/>
                </a:solidFill>
                <a:latin typeface="Franklin Gothic 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9000"/>
              </a:lnSpc>
            </a:pPr>
            <a:r>
              <a:rPr lang="ru-RU" sz="4400" b="0" strike="noStrike" spc="-1">
                <a:solidFill>
                  <a:srgbClr val="0B6120"/>
                </a:solidFill>
                <a:latin typeface="Franklin Gothic Book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B6120"/>
              </a:buClr>
              <a:buFont typeface="Franklin Gothic Book"/>
              <a:buChar char="■"/>
            </a:pPr>
            <a:r>
              <a:rPr lang="ru-RU" sz="2000" b="0" strike="noStrike" spc="-1">
                <a:solidFill>
                  <a:srgbClr val="0B6120"/>
                </a:solidFill>
                <a:latin typeface="Franklin Gothic Book"/>
              </a:rPr>
              <a:t>Образец текста</a:t>
            </a:r>
          </a:p>
          <a:p>
            <a:pPr marL="914400" lvl="1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0B6120"/>
              </a:buClr>
              <a:buFont typeface="Franklin Gothic Book"/>
              <a:buChar char="–"/>
            </a:pPr>
            <a:r>
              <a:rPr lang="ru-RU" sz="2000" b="0" i="1" strike="noStrike" spc="-1">
                <a:solidFill>
                  <a:srgbClr val="0B6120"/>
                </a:solidFill>
                <a:latin typeface="Franklin Gothic Book"/>
              </a:rPr>
              <a:t>Второй уровень</a:t>
            </a:r>
            <a:endParaRPr lang="ru-RU" sz="2000" b="0" strike="noStrike" spc="-1">
              <a:solidFill>
                <a:srgbClr val="0B6120"/>
              </a:solidFill>
              <a:latin typeface="Franklin Gothic Book"/>
            </a:endParaRPr>
          </a:p>
          <a:p>
            <a:pPr marL="1371600" lvl="2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0B6120"/>
              </a:buClr>
              <a:buFont typeface="Franklin Gothic Book"/>
              <a:buChar char="■"/>
            </a:pPr>
            <a:r>
              <a:rPr lang="ru-RU" sz="1800" b="0" strike="noStrike" spc="-1">
                <a:solidFill>
                  <a:srgbClr val="0B6120"/>
                </a:solidFill>
                <a:latin typeface="Franklin Gothic Book"/>
              </a:rPr>
              <a:t>Третий уровень</a:t>
            </a:r>
            <a:endParaRPr lang="ru-RU" sz="1800" b="0" i="1" strike="noStrike" spc="-1">
              <a:solidFill>
                <a:srgbClr val="0B6120"/>
              </a:solidFill>
              <a:latin typeface="Franklin Gothic Book"/>
            </a:endParaRPr>
          </a:p>
          <a:p>
            <a:pPr marL="1828800" lvl="3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0B6120"/>
              </a:buClr>
              <a:buFont typeface="Franklin Gothic Book"/>
              <a:buChar char="–"/>
            </a:pPr>
            <a:r>
              <a:rPr lang="ru-RU" sz="1800" b="0" i="1" strike="noStrike" spc="-1">
                <a:solidFill>
                  <a:srgbClr val="0B6120"/>
                </a:solidFill>
                <a:latin typeface="Franklin Gothic Book"/>
              </a:rPr>
              <a:t>Четвертый уровень</a:t>
            </a:r>
            <a:endParaRPr lang="ru-RU" sz="1800" b="0" strike="noStrike" spc="-1">
              <a:solidFill>
                <a:srgbClr val="0B6120"/>
              </a:solidFill>
              <a:latin typeface="Franklin Gothic Book"/>
            </a:endParaRPr>
          </a:p>
          <a:p>
            <a:pPr marL="2286000" lvl="4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0B6120"/>
              </a:buClr>
              <a:buFont typeface="Franklin Gothic Book"/>
              <a:buChar char="■"/>
            </a:pPr>
            <a:r>
              <a:rPr lang="ru-RU" sz="1600" b="0" strike="noStrike" spc="-1">
                <a:solidFill>
                  <a:srgbClr val="0B6120"/>
                </a:solidFill>
                <a:latin typeface="Franklin Gothic Book"/>
              </a:rPr>
              <a:t>Пятый уровень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CD540F0-55CD-4DAC-8F12-8640A76E7380}" type="datetime">
              <a:rPr lang="ru-RU" sz="1200" b="0" strike="noStrike" spc="-1">
                <a:solidFill>
                  <a:srgbClr val="0B6120"/>
                </a:solidFill>
                <a:latin typeface="Franklin Gothic Book"/>
              </a:rPr>
              <a:t>29.12.2022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5C054DD-7FC2-481B-AD6D-F71AB8530A32}" type="slidenum">
              <a:rPr lang="ru-RU" sz="1200" b="0" strike="noStrike" spc="-1">
                <a:solidFill>
                  <a:srgbClr val="0B6120"/>
                </a:solidFill>
                <a:latin typeface="Franklin Gothic Book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2"/>
          <p:cNvSpPr txBox="1"/>
          <p:nvPr/>
        </p:nvSpPr>
        <p:spPr>
          <a:xfrm>
            <a:off x="553583" y="5520960"/>
            <a:ext cx="7759537" cy="1085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>
              <a:lnSpc>
                <a:spcPct val="112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C07303"/>
                </a:solidFill>
                <a:latin typeface="Franklin Gothic Book"/>
              </a:rPr>
              <a:t>Антипова Елена Владимировна, учитель-дефектолог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12000"/>
              </a:lnSpc>
              <a:tabLst>
                <a:tab pos="0" algn="l"/>
              </a:tabLst>
            </a:pPr>
            <a:r>
              <a:rPr lang="ru-RU" sz="2000" b="1" spc="-1" dirty="0">
                <a:solidFill>
                  <a:srgbClr val="C07303"/>
                </a:solidFill>
                <a:latin typeface="Franklin Gothic Book"/>
              </a:rPr>
              <a:t>БДОУ г. Омска </a:t>
            </a:r>
            <a:r>
              <a:rPr lang="ru-RU" sz="2000" b="1" strike="noStrike" spc="-1" dirty="0">
                <a:solidFill>
                  <a:srgbClr val="C07303"/>
                </a:solidFill>
                <a:latin typeface="Franklin Gothic Book"/>
              </a:rPr>
              <a:t>«Детский сад № 278 компенсирующего вида»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313120" y="5699160"/>
            <a:ext cx="3237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EE2B8"/>
                </a:solidFill>
                <a:latin typeface="Franklin Gothic Book"/>
              </a:rPr>
              <a:t>22 декабря 2022 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10455840" y="338760"/>
            <a:ext cx="1094400" cy="123588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3"/>
          <p:cNvPicPr/>
          <p:nvPr/>
        </p:nvPicPr>
        <p:blipFill>
          <a:blip r:embed="rId3"/>
          <a:stretch/>
        </p:blipFill>
        <p:spPr>
          <a:xfrm rot="22800">
            <a:off x="4150794" y="456212"/>
            <a:ext cx="1758399" cy="780026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4"/>
          <p:cNvPicPr/>
          <p:nvPr/>
        </p:nvPicPr>
        <p:blipFill>
          <a:blip r:embed="rId4"/>
          <a:stretch/>
        </p:blipFill>
        <p:spPr>
          <a:xfrm>
            <a:off x="7727373" y="338760"/>
            <a:ext cx="2728467" cy="832725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917B2A-36FF-4941-8837-90212147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83" y="574273"/>
            <a:ext cx="467039" cy="5485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82222" y="553838"/>
            <a:ext cx="891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Министерство</a:t>
            </a:r>
          </a:p>
          <a:p>
            <a:r>
              <a:rPr lang="ru-RU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образования </a:t>
            </a:r>
          </a:p>
          <a:p>
            <a:r>
              <a:rPr lang="ru-RU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Омской</a:t>
            </a:r>
          </a:p>
          <a:p>
            <a:r>
              <a:rPr lang="ru-RU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7753" y="1605343"/>
            <a:ext cx="8390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среды для обучающихся с ограниченными возможностями здоровья в условиях инклюзивного пространства детского сада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44560" y="124200"/>
            <a:ext cx="11042280" cy="1102680"/>
          </a:xfrm>
          <a:prstGeom prst="rect">
            <a:avLst/>
          </a:prstGeom>
          <a:solidFill>
            <a:srgbClr val="F0C78B"/>
          </a:solidFill>
          <a:ln>
            <a:solidFill>
              <a:srgbClr val="FFC000"/>
            </a:solidFill>
          </a:ln>
          <a:effectLst>
            <a:outerShdw dist="37674" dir="810000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b="1" strike="noStrike" spc="-1" dirty="0">
                <a:solidFill>
                  <a:srgbClr val="000000"/>
                </a:solidFill>
                <a:latin typeface="Franklin Gothic Book"/>
              </a:rPr>
              <a:t>Условия успешной инклюзии дошкольника с ОВЗ</a:t>
            </a:r>
          </a:p>
          <a:p>
            <a:pPr algn="ctr"/>
            <a:r>
              <a:rPr lang="ru-RU" sz="2400" b="1" strike="noStrike" spc="-1" dirty="0">
                <a:solidFill>
                  <a:srgbClr val="000000"/>
                </a:solidFill>
                <a:latin typeface="Franklin Gothic Book"/>
              </a:rPr>
              <a:t>в общество сверстников</a:t>
            </a:r>
          </a:p>
        </p:txBody>
      </p:sp>
      <p:pic>
        <p:nvPicPr>
          <p:cNvPr id="111" name="Picture 2" descr="C:\Users\orlov\Downloads\image-24-03-21-07-01.jpeg"/>
          <p:cNvPicPr/>
          <p:nvPr/>
        </p:nvPicPr>
        <p:blipFill>
          <a:blip r:embed="rId2"/>
          <a:stretch/>
        </p:blipFill>
        <p:spPr>
          <a:xfrm>
            <a:off x="828000" y="326520"/>
            <a:ext cx="732600" cy="91080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4850999" y="3788297"/>
            <a:ext cx="3019303" cy="85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/>
              <a:t>дошкольник с ОВЗ</a:t>
            </a:r>
          </a:p>
        </p:txBody>
      </p:sp>
      <p:sp>
        <p:nvSpPr>
          <p:cNvPr id="113" name="CustomShape 3"/>
          <p:cNvSpPr/>
          <p:nvPr/>
        </p:nvSpPr>
        <p:spPr>
          <a:xfrm>
            <a:off x="933840" y="3241800"/>
            <a:ext cx="3779640" cy="2574720"/>
          </a:xfrm>
          <a:prstGeom prst="rightArrow">
            <a:avLst>
              <a:gd name="adj1" fmla="val 65321"/>
              <a:gd name="adj2" fmla="val 45367"/>
            </a:avLst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 rot="10800000">
            <a:off x="8114760" y="3375720"/>
            <a:ext cx="3772440" cy="2307240"/>
          </a:xfrm>
          <a:prstGeom prst="rightArrow">
            <a:avLst>
              <a:gd name="adj1" fmla="val 65321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5"/>
          <p:cNvSpPr/>
          <p:nvPr/>
        </p:nvSpPr>
        <p:spPr>
          <a:xfrm>
            <a:off x="3542040" y="1455480"/>
            <a:ext cx="5503680" cy="2227680"/>
          </a:xfrm>
          <a:prstGeom prst="downArrow">
            <a:avLst>
              <a:gd name="adj1" fmla="val 68987"/>
              <a:gd name="adj2" fmla="val 48515"/>
            </a:avLst>
          </a:prstGeom>
          <a:solidFill>
            <a:schemeClr val="tx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7"/>
          <p:cNvSpPr/>
          <p:nvPr/>
        </p:nvSpPr>
        <p:spPr>
          <a:xfrm>
            <a:off x="4851000" y="3929040"/>
            <a:ext cx="31539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8"/>
          <p:cNvSpPr/>
          <p:nvPr/>
        </p:nvSpPr>
        <p:spPr>
          <a:xfrm>
            <a:off x="4533480" y="1653840"/>
            <a:ext cx="3582000" cy="149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9"/>
          <p:cNvSpPr/>
          <p:nvPr/>
        </p:nvSpPr>
        <p:spPr>
          <a:xfrm>
            <a:off x="820440" y="3763440"/>
            <a:ext cx="3534120" cy="167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10"/>
          <p:cNvSpPr/>
          <p:nvPr/>
        </p:nvSpPr>
        <p:spPr>
          <a:xfrm>
            <a:off x="8623800" y="3948120"/>
            <a:ext cx="32630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1"/>
          <p:cNvSpPr/>
          <p:nvPr/>
        </p:nvSpPr>
        <p:spPr>
          <a:xfrm>
            <a:off x="5387040" y="5760000"/>
            <a:ext cx="2021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2" name="Рисунок 13"/>
          <p:cNvPicPr/>
          <p:nvPr/>
        </p:nvPicPr>
        <p:blipFill>
          <a:blip r:embed="rId3"/>
          <a:srcRect r="24880" b="7397"/>
          <a:stretch/>
        </p:blipFill>
        <p:spPr>
          <a:xfrm>
            <a:off x="933840" y="1632240"/>
            <a:ext cx="1427760" cy="158796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727" y="273522"/>
            <a:ext cx="2505673" cy="762066"/>
          </a:xfrm>
          <a:prstGeom prst="rect">
            <a:avLst/>
          </a:prstGeom>
        </p:spPr>
      </p:pic>
      <p:sp>
        <p:nvSpPr>
          <p:cNvPr id="116" name="CustomShape 6"/>
          <p:cNvSpPr/>
          <p:nvPr/>
        </p:nvSpPr>
        <p:spPr>
          <a:xfrm rot="10800000">
            <a:off x="4822482" y="4838580"/>
            <a:ext cx="2994120" cy="1834740"/>
          </a:xfrm>
          <a:prstGeom prst="downArrow">
            <a:avLst>
              <a:gd name="adj1" fmla="val 68987"/>
              <a:gd name="adj2" fmla="val 47468"/>
            </a:avLst>
          </a:prstGeom>
          <a:solidFill>
            <a:schemeClr val="accent3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4851000" y="1817914"/>
            <a:ext cx="2834314" cy="1153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Создание РППС с учетом нозологии и индивидуальных особенностей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45719" y="4065660"/>
            <a:ext cx="2591109" cy="105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Родители (законные представители) полноправные участники образовательного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0628" y="3929040"/>
            <a:ext cx="2421411" cy="1296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Обучение навыкам адекватного взаимодействия со сверстниками и взрослыми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8129" y="5569149"/>
            <a:ext cx="141514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ИОМ</a:t>
            </a:r>
          </a:p>
        </p:txBody>
      </p:sp>
    </p:spTree>
    <p:extLst>
      <p:ext uri="{BB962C8B-B14F-4D97-AF65-F5344CB8AC3E}">
        <p14:creationId xmlns:p14="http://schemas.microsoft.com/office/powerpoint/2010/main" val="150858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9486"/>
            <a:ext cx="9600840" cy="1262743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 для дошкольников с ОВЗ, находящихся в инклюзивной группе в условиях детского сада</a:t>
            </a:r>
          </a:p>
        </p:txBody>
      </p:sp>
      <p:pic>
        <p:nvPicPr>
          <p:cNvPr id="4" name="Picture 4" descr="C:\Users\Home\Desktop\рабочий стол 2021\фото детей разные\фото с телефона\SP_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1360714"/>
            <a:ext cx="3573595" cy="26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Desktop\рабочий стол 2021\фото детей разные\фото с телефона\SP_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77" y="1332148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ome\Desktop\рабочий стол 2021\фото детей разные\фото с телефона\SP_A00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5"/>
          <a:stretch/>
        </p:blipFill>
        <p:spPr bwMode="auto">
          <a:xfrm>
            <a:off x="4800600" y="1470174"/>
            <a:ext cx="2832154" cy="25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ome\Desktop\рабочий стол 2021\фото детей разные\фото с телефона\SP_A00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33" y="4162041"/>
            <a:ext cx="3207137" cy="240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ome\Desktop\рабочий стол 2021\фото детей разные\фото с телефона\SP_A00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30" y="4162041"/>
            <a:ext cx="3361860" cy="25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3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2"/>
          <p:cNvSpPr txBox="1"/>
          <p:nvPr/>
        </p:nvSpPr>
        <p:spPr>
          <a:xfrm>
            <a:off x="553583" y="5520960"/>
            <a:ext cx="7759537" cy="1085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C07303"/>
                </a:solidFill>
                <a:effectLst/>
                <a:uLnTx/>
                <a:uFillTx/>
                <a:latin typeface="Franklin Gothic Book"/>
              </a:rPr>
              <a:t>Антипова Елена Владимировна, учитель-дефектолог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C07303"/>
                </a:solidFill>
                <a:effectLst/>
                <a:uLnTx/>
                <a:uFillTx/>
                <a:latin typeface="Franklin Gothic Book"/>
              </a:rPr>
              <a:t>БДОУ г. Омска «Детский сад № 278 компенсирующего вида»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313120" y="5699160"/>
            <a:ext cx="3237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FEE2B8"/>
                </a:solidFill>
                <a:effectLst/>
                <a:uLnTx/>
                <a:uFillTx/>
                <a:latin typeface="Franklin Gothic Book"/>
              </a:rPr>
              <a:t>22 декабря 2022 г.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10455840" y="338760"/>
            <a:ext cx="1094400" cy="123588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3"/>
          <p:cNvPicPr/>
          <p:nvPr/>
        </p:nvPicPr>
        <p:blipFill>
          <a:blip r:embed="rId3"/>
          <a:stretch/>
        </p:blipFill>
        <p:spPr>
          <a:xfrm rot="22800">
            <a:off x="4150794" y="456212"/>
            <a:ext cx="1758399" cy="780026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4"/>
          <p:cNvPicPr/>
          <p:nvPr/>
        </p:nvPicPr>
        <p:blipFill>
          <a:blip r:embed="rId4"/>
          <a:stretch/>
        </p:blipFill>
        <p:spPr>
          <a:xfrm>
            <a:off x="7727373" y="338760"/>
            <a:ext cx="2728467" cy="832725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917B2A-36FF-4941-8837-90212147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83" y="574273"/>
            <a:ext cx="467039" cy="5485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82222" y="553838"/>
            <a:ext cx="891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</a:rPr>
              <a:t>Министерство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Омской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7753" y="1605343"/>
            <a:ext cx="8390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среды для обучающихся с ограниченными возможностями здоровья в условиях инклюзивного пространства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366275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60840" y="1676520"/>
            <a:ext cx="7192440" cy="116172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  <a:p>
            <a:r>
              <a:rPr lang="ru-RU" dirty="0"/>
              <a:t>1. Соблюдение офтальмологических назначений и требований</a:t>
            </a:r>
          </a:p>
        </p:txBody>
      </p:sp>
      <p:sp>
        <p:nvSpPr>
          <p:cNvPr id="103" name="CustomShape 2"/>
          <p:cNvSpPr/>
          <p:nvPr/>
        </p:nvSpPr>
        <p:spPr>
          <a:xfrm>
            <a:off x="969120" y="2909520"/>
            <a:ext cx="7260120" cy="1643040"/>
          </a:xfrm>
          <a:prstGeom prst="homePlat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dirty="0"/>
              <a:t>2. Создание предметно - развивающей среды для освоения общей дошкольной программы и обучению практическим навыкам ориентировки и формированию зрительного восприятия, в том числе глубинного зрения. </a:t>
            </a:r>
          </a:p>
        </p:txBody>
      </p:sp>
      <p:sp>
        <p:nvSpPr>
          <p:cNvPr id="104" name="CustomShape 3"/>
          <p:cNvSpPr/>
          <p:nvPr/>
        </p:nvSpPr>
        <p:spPr>
          <a:xfrm>
            <a:off x="1016640" y="4645080"/>
            <a:ext cx="7517520" cy="167940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dirty="0"/>
              <a:t>3. Обучение навыкам адекватного взаимодействия со сверстниками и взрослыми, создание психологического комфорта в группе инклюзивной направленности.</a:t>
            </a:r>
          </a:p>
          <a:p>
            <a:endParaRPr lang="ru-RU" dirty="0"/>
          </a:p>
          <a:p>
            <a:pPr algn="ctr"/>
            <a:r>
              <a:rPr lang="ru-RU" dirty="0"/>
              <a:t>«Педагогическое проектирование»</a:t>
            </a:r>
          </a:p>
        </p:txBody>
      </p:sp>
      <p:sp>
        <p:nvSpPr>
          <p:cNvPr id="105" name="CustomShape 4"/>
          <p:cNvSpPr/>
          <p:nvPr/>
        </p:nvSpPr>
        <p:spPr>
          <a:xfrm>
            <a:off x="1056960" y="1852920"/>
            <a:ext cx="65815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1028880" y="2952720"/>
            <a:ext cx="66672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1104840" y="4734360"/>
            <a:ext cx="64688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TextShape 7"/>
          <p:cNvSpPr txBox="1"/>
          <p:nvPr/>
        </p:nvSpPr>
        <p:spPr>
          <a:xfrm>
            <a:off x="1352520" y="417716"/>
            <a:ext cx="8874556" cy="89250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9000"/>
              </a:lnSpc>
            </a:pPr>
            <a:r>
              <a:rPr lang="ru-RU" sz="2000" b="1" strike="noStrike" spc="-1" dirty="0">
                <a:solidFill>
                  <a:srgbClr val="0B6120"/>
                </a:solidFill>
                <a:latin typeface="Franklin Gothic Book"/>
              </a:rPr>
              <a:t>Успешная инклюзия дошкольников с нарушением зрения в общество нормотипичных сверстников возможна при:</a:t>
            </a:r>
            <a:endParaRPr lang="ru-RU" sz="2000" b="1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rcRect l="10907" r="19087"/>
          <a:stretch/>
        </p:blipFill>
        <p:spPr>
          <a:xfrm>
            <a:off x="8736840" y="1674000"/>
            <a:ext cx="3141720" cy="43045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00" y="122814"/>
            <a:ext cx="1884300" cy="762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6830"/>
            <a:ext cx="9600840" cy="555170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Candara"/>
              </a:rPr>
              <a:t>Проекты для детей с нарушением зрения</a:t>
            </a:r>
            <a:endParaRPr lang="ru-RU" sz="2400" dirty="0"/>
          </a:p>
        </p:txBody>
      </p:sp>
      <p:pic>
        <p:nvPicPr>
          <p:cNvPr id="4" name="Picture 4" descr="C:\Users\Home\Desktop\картошка\DSC09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07118"/>
            <a:ext cx="35702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Home\Desktop\картошк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49" y="688068"/>
            <a:ext cx="3594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Home\Desktop\картошка\DSC09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53" y="707117"/>
            <a:ext cx="342777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Home\Desktop\картошка\DSC099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804427"/>
            <a:ext cx="3616055" cy="271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Home\Desktop\картошка\DSC097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041" y="3804428"/>
            <a:ext cx="3586313" cy="26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Home\Desktop\картошка\DSC004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94" y="3804427"/>
            <a:ext cx="3613887" cy="271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4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60840" y="1676520"/>
            <a:ext cx="7192440" cy="116172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dirty="0"/>
              <a:t>1. Обучении умению выполнять словесно-логические операции, устанавливать причинно-следственные связи и анализировать полученные результаты</a:t>
            </a:r>
          </a:p>
        </p:txBody>
      </p:sp>
      <p:sp>
        <p:nvSpPr>
          <p:cNvPr id="103" name="CustomShape 2"/>
          <p:cNvSpPr/>
          <p:nvPr/>
        </p:nvSpPr>
        <p:spPr>
          <a:xfrm>
            <a:off x="969120" y="2909520"/>
            <a:ext cx="7260120" cy="1643040"/>
          </a:xfrm>
          <a:prstGeom prst="homePlat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2. Создании специальных условий обучения в рамках инклюзивного образования</a:t>
            </a:r>
          </a:p>
        </p:txBody>
      </p:sp>
      <p:sp>
        <p:nvSpPr>
          <p:cNvPr id="104" name="CustomShape 3"/>
          <p:cNvSpPr/>
          <p:nvPr/>
        </p:nvSpPr>
        <p:spPr>
          <a:xfrm>
            <a:off x="1016640" y="4645080"/>
            <a:ext cx="7517520" cy="167940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3. Обучении навыкам адекватного социального поведени и умению использовать игровую деятельность для саморазвития</a:t>
            </a:r>
          </a:p>
          <a:p>
            <a:endParaRPr lang="ru-RU" dirty="0"/>
          </a:p>
        </p:txBody>
      </p:sp>
      <p:sp>
        <p:nvSpPr>
          <p:cNvPr id="105" name="CustomShape 4"/>
          <p:cNvSpPr/>
          <p:nvPr/>
        </p:nvSpPr>
        <p:spPr>
          <a:xfrm>
            <a:off x="1056960" y="1852920"/>
            <a:ext cx="65815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1028880" y="2952720"/>
            <a:ext cx="66672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1104840" y="4734360"/>
            <a:ext cx="64688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TextShape 7"/>
          <p:cNvSpPr txBox="1"/>
          <p:nvPr/>
        </p:nvSpPr>
        <p:spPr>
          <a:xfrm>
            <a:off x="819860" y="313637"/>
            <a:ext cx="9848520" cy="89250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9000"/>
              </a:lnSpc>
            </a:pPr>
            <a:r>
              <a:rPr lang="ru-RU" sz="2000" b="1" strike="noStrike" spc="-1" dirty="0">
                <a:solidFill>
                  <a:srgbClr val="0B6120"/>
                </a:solidFill>
                <a:latin typeface="Franklin Gothic Book"/>
              </a:rPr>
              <a:t>Успешная инклюзия дошкольников с ЗПР в общество сверстников возможна при:</a:t>
            </a:r>
            <a:endParaRPr lang="ru-RU" sz="2000" b="1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rcRect l="10907" r="19087"/>
          <a:stretch/>
        </p:blipFill>
        <p:spPr>
          <a:xfrm>
            <a:off x="8736840" y="1674000"/>
            <a:ext cx="3141720" cy="43045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00" y="122814"/>
            <a:ext cx="188430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9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2144"/>
            <a:ext cx="10645868" cy="63137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Коллекция коррекционных игр разной направлнности</a:t>
            </a:r>
            <a:r>
              <a:rPr lang="ru-RU" sz="6000" b="1" dirty="0">
                <a:solidFill>
                  <a:srgbClr val="7030A0"/>
                </a:solidFill>
                <a:ea typeface="+mn-ea"/>
                <a:cs typeface="Microsoft New Tai Lue" panose="020B0502040204020203" pitchFamily="34" charset="0"/>
              </a:rPr>
              <a:t/>
            </a:r>
            <a:br>
              <a:rPr lang="ru-RU" sz="6000" b="1" dirty="0">
                <a:solidFill>
                  <a:srgbClr val="7030A0"/>
                </a:solidFill>
                <a:ea typeface="+mn-ea"/>
                <a:cs typeface="Microsoft New Tai Lue" panose="020B0502040204020203" pitchFamily="34" charset="0"/>
              </a:rPr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/>
          </p:nvPr>
        </p:nvSpPr>
        <p:spPr>
          <a:xfrm>
            <a:off x="1110343" y="957943"/>
            <a:ext cx="10570028" cy="5497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«Слушаем весело» - картинки со звуками;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«Веселые карандаши» - внимание, ориентировка;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«Колокольчик» - внимание, умение действовать в предлагаемых обстоятельствах;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«Мостик-островок» - внимание, анализ ситуации, перенос знаний в новые условия;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«Фабрика парашютов» - зрительное восприятие, адекватное реагирование на неудачу;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«Прятки со словами»- установление причинно –следственных связей;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«Ты-я»- обучение взаимодействию, речь;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«Веселый зоопарк»- ориентировка в пространстве;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«Тяни-толкай» - умение понимать и принимать инструкцию партнера по игре;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«Что перепутал художник» - поэтапное обучение умению видеть нелепости;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«Передавалки, балансир, быстрые шары» - коллективные игры на сплочение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304959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04" y="185058"/>
            <a:ext cx="1938159" cy="25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4" y="163254"/>
            <a:ext cx="1954290" cy="25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38" y="163254"/>
            <a:ext cx="18954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2" y="4877367"/>
            <a:ext cx="2213395" cy="184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04" y="2853267"/>
            <a:ext cx="2384747" cy="16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4812696"/>
            <a:ext cx="2689598" cy="19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38" y="4746738"/>
            <a:ext cx="2580006" cy="191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04" y="4918769"/>
            <a:ext cx="3241564" cy="17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2" y="2853267"/>
            <a:ext cx="3334624" cy="179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80" y="396207"/>
            <a:ext cx="2180256" cy="20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43" y="417668"/>
            <a:ext cx="1997721" cy="199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4" y="2711485"/>
            <a:ext cx="2537790" cy="20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08" y="2784419"/>
            <a:ext cx="2248805" cy="193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69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60840" y="2263860"/>
            <a:ext cx="7192440" cy="116172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1. Разработке и составлении реального Индивидуального образовательного маршрута (ИОМ) исходя из трудностей и возможностей ребенка с ОВЗ</a:t>
            </a:r>
          </a:p>
        </p:txBody>
      </p:sp>
      <p:sp>
        <p:nvSpPr>
          <p:cNvPr id="103" name="CustomShape 2"/>
          <p:cNvSpPr/>
          <p:nvPr/>
        </p:nvSpPr>
        <p:spPr>
          <a:xfrm>
            <a:off x="927000" y="4248463"/>
            <a:ext cx="7260120" cy="1643040"/>
          </a:xfrm>
          <a:prstGeom prst="homePlat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2. Родители (законные представители) полноправные участники образовательного процесса</a:t>
            </a:r>
          </a:p>
        </p:txBody>
      </p:sp>
      <p:sp>
        <p:nvSpPr>
          <p:cNvPr id="105" name="CustomShape 4"/>
          <p:cNvSpPr/>
          <p:nvPr/>
        </p:nvSpPr>
        <p:spPr>
          <a:xfrm>
            <a:off x="1056960" y="1852920"/>
            <a:ext cx="65815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1028880" y="2952720"/>
            <a:ext cx="66672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1104840" y="4734360"/>
            <a:ext cx="64688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TextShape 7"/>
          <p:cNvSpPr txBox="1"/>
          <p:nvPr/>
        </p:nvSpPr>
        <p:spPr>
          <a:xfrm>
            <a:off x="1028880" y="386931"/>
            <a:ext cx="9848520" cy="89250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9000"/>
              </a:lnSpc>
            </a:pPr>
            <a:r>
              <a:rPr lang="ru-RU" sz="2000" b="1" spc="-1" dirty="0">
                <a:solidFill>
                  <a:srgbClr val="0B6120"/>
                </a:solidFill>
                <a:latin typeface="Franklin Gothic Book"/>
              </a:rPr>
              <a:t>Успешная инклюзия дошкольников с ОВЗ в общество сверстников возможна при:</a:t>
            </a:r>
            <a:endParaRPr lang="ru-RU" sz="2000" b="1" spc="-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rcRect l="10907" r="19087"/>
          <a:stretch/>
        </p:blipFill>
        <p:spPr>
          <a:xfrm>
            <a:off x="8736840" y="1674000"/>
            <a:ext cx="3141720" cy="43045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00" y="122814"/>
            <a:ext cx="188430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3030"/>
            <a:ext cx="9600840" cy="60960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94657" y="914399"/>
            <a:ext cx="11016343" cy="569323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cs typeface="Microsoft New Tai Lue" panose="020B0502040204020203" pitchFamily="34" charset="0"/>
              </a:rPr>
              <a:t>1. Титульный лист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solidFill>
                  <a:prstClr val="black"/>
                </a:solidFill>
                <a:cs typeface="Microsoft New Tai Lue" panose="020B0502040204020203" pitchFamily="34" charset="0"/>
              </a:rPr>
              <a:t>Данные о ребенке, родителях (законных представителях), домашний адрес.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dirty="0">
              <a:solidFill>
                <a:prstClr val="black"/>
              </a:solidFill>
              <a:cs typeface="Microsoft New Tai Lue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cs typeface="Microsoft New Tai Lue" panose="020B0502040204020203" pitchFamily="34" charset="0"/>
              </a:rPr>
              <a:t>2. Общий раздел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solidFill>
                  <a:prstClr val="black"/>
                </a:solidFill>
                <a:cs typeface="Microsoft New Tai Lue" panose="020B0502040204020203" pitchFamily="34" charset="0"/>
              </a:rPr>
              <a:t>Свидетельство о рождении ребенка, копия заключения ПМПК с указанием образовательной программы и уточнении (например: </a:t>
            </a:r>
            <a:r>
              <a:rPr lang="ru-RU" sz="2000" u="sng" dirty="0">
                <a:solidFill>
                  <a:prstClr val="black"/>
                </a:solidFill>
                <a:cs typeface="Microsoft New Tai Lue" panose="020B0502040204020203" pitchFamily="34" charset="0"/>
              </a:rPr>
              <a:t>по индивидуальному учебному плану</a:t>
            </a:r>
            <a:r>
              <a:rPr lang="ru-RU" sz="2000" dirty="0">
                <a:solidFill>
                  <a:prstClr val="black"/>
                </a:solidFill>
                <a:cs typeface="Microsoft New Tai Lue" panose="020B0502040204020203" pitchFamily="34" charset="0"/>
              </a:rPr>
              <a:t>), сведения об инвалидности ребенка, копия ИПРА, первичная диагностика, анкета для родителей, содержание коррекционной работы в рамках АООП Учреждения, краткая характеристика ребенка на начало обучения, с указанием реальных умений и навыков ребенка на момент составления Индивидуальной образовательной программы.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dirty="0">
              <a:solidFill>
                <a:prstClr val="black"/>
              </a:solidFill>
              <a:cs typeface="Microsoft New Tai Lue" panose="020B0502040204020203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cs typeface="Microsoft New Tai Lue" panose="020B0502040204020203" pitchFamily="34" charset="0"/>
              </a:rPr>
              <a:t>3. Индивидуальная образовательная программа ребенка.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2000" u="sng" dirty="0">
              <a:solidFill>
                <a:prstClr val="black"/>
              </a:solidFill>
              <a:cs typeface="Microsoft New Tai Lue" panose="020B0502040204020203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u="sng" dirty="0">
                <a:solidFill>
                  <a:prstClr val="black"/>
                </a:solidFill>
                <a:cs typeface="Microsoft New Tai Lue" panose="020B0502040204020203" pitchFamily="34" charset="0"/>
              </a:rPr>
              <a:t>ИОП – это часть ИОМ, составляется на 1 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6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2144"/>
            <a:ext cx="9600840" cy="69668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с родителями (законными представителями)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055914" y="1404257"/>
            <a:ext cx="10439400" cy="4920343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Видео отчет о занятии.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Общий чат педагога и родителей в соцсети, где задают вопросы и дают советы все участники чата.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Индивидуальные консультации.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Дневник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 1 раз в месяц педагог предлагает анкету, родители (законные представители) отвечают на вопросы: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2500" dirty="0">
              <a:solidFill>
                <a:prstClr val="black"/>
              </a:solidFill>
              <a:cs typeface="Microsoft New Tai Lue" panose="020B0502040204020203" pitchFamily="34" charset="0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Чему новому научился мой ребенок;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Что не получается у моего ребенка в обучении;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ru-RU" sz="2500" dirty="0">
                <a:solidFill>
                  <a:prstClr val="black"/>
                </a:solidFill>
                <a:cs typeface="Microsoft New Tai Lue" panose="020B0502040204020203" pitchFamily="34" charset="0"/>
              </a:rPr>
              <a:t>Чему новому научился  мой  ребенок в быту.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B6120"/>
      </a:dk2>
      <a:lt2>
        <a:srgbClr val="E2DFCC"/>
      </a:lt2>
      <a:accent1>
        <a:srgbClr val="FDCE89"/>
      </a:accent1>
      <a:accent2>
        <a:srgbClr val="A5A5A5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00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B6120"/>
      </a:dk2>
      <a:lt2>
        <a:srgbClr val="E2DFCC"/>
      </a:lt2>
      <a:accent1>
        <a:srgbClr val="FDCE89"/>
      </a:accent1>
      <a:accent2>
        <a:srgbClr val="A5A5A5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00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609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Candara</vt:lpstr>
      <vt:lpstr>DejaVu Sans</vt:lpstr>
      <vt:lpstr>Franklin Gothic Book</vt:lpstr>
      <vt:lpstr>Microsoft New Tai Lue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Проекты для детей с нарушением зрения</vt:lpstr>
      <vt:lpstr>Презентация PowerPoint</vt:lpstr>
      <vt:lpstr> Коллекция коррекционных игр разной направлнности </vt:lpstr>
      <vt:lpstr>Презентация PowerPoint</vt:lpstr>
      <vt:lpstr>Презентация PowerPoint</vt:lpstr>
      <vt:lpstr>Структура ИОМ</vt:lpstr>
      <vt:lpstr>Обратная связь с родителями (законными представителями)</vt:lpstr>
      <vt:lpstr>Презентация PowerPoint</vt:lpstr>
      <vt:lpstr>Квесты для дошкольников с ОВЗ, находящихся в инклюзивной группе в условиях детского сада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«Внедрение межведомственной модели ранней помощи детям с ограниченными возможностями здоровья, инвалидностью и группы риска»</dc:title>
  <dc:subject/>
  <dc:creator>Пользователь</dc:creator>
  <dc:description/>
  <cp:lastModifiedBy>Пользователь</cp:lastModifiedBy>
  <cp:revision>121</cp:revision>
  <cp:lastPrinted>2021-06-08T01:35:34Z</cp:lastPrinted>
  <dcterms:created xsi:type="dcterms:W3CDTF">2021-03-18T09:12:00Z</dcterms:created>
  <dcterms:modified xsi:type="dcterms:W3CDTF">2022-12-29T04:28:11Z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